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6" r:id="rId2"/>
    <p:sldId id="257" r:id="rId3"/>
    <p:sldId id="275" r:id="rId4"/>
    <p:sldId id="258" r:id="rId5"/>
    <p:sldId id="277" r:id="rId6"/>
    <p:sldId id="276" r:id="rId7"/>
    <p:sldId id="272" r:id="rId8"/>
    <p:sldId id="262" r:id="rId9"/>
    <p:sldId id="265" r:id="rId10"/>
    <p:sldId id="273" r:id="rId11"/>
    <p:sldId id="263" r:id="rId12"/>
    <p:sldId id="266" r:id="rId13"/>
    <p:sldId id="267" r:id="rId14"/>
    <p:sldId id="268" r:id="rId15"/>
    <p:sldId id="269" r:id="rId16"/>
    <p:sldId id="270" r:id="rId17"/>
    <p:sldId id="264" r:id="rId18"/>
    <p:sldId id="261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990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43A09-1449-4F75-BE9F-2C0D1DDDBBAF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22795-016F-4DCF-A973-F3C079085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20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would be up right from the start,</a:t>
            </a:r>
            <a:r>
              <a:rPr lang="en-US" baseline="0" dirty="0" smtClean="0"/>
              <a:t> whether someone is introducing you or you just show up and begin on your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22795-016F-4DCF-A973-F3C0790850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6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</a:t>
            </a:r>
            <a:r>
              <a:rPr lang="en-US" baseline="0" dirty="0" smtClean="0"/>
              <a:t> you’ve never been there, this IS The Farm Table. It’s a magnificent building and part of a wonderful operation, Kringle Candle. Let me tell you what makes a place like The Farm Table so special.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22795-016F-4DCF-A973-F3C0790850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Here’s our core message to potential guests. As</a:t>
            </a:r>
            <a:r>
              <a:rPr lang="en-US" baseline="0" dirty="0" smtClean="0"/>
              <a:t> you can see, we won the “Best New Restaurant” designation in April. But what’s key here is that the restaurant had barely been open 100 days when the </a:t>
            </a:r>
            <a:r>
              <a:rPr lang="en-US" baseline="0" dirty="0" err="1" smtClean="0"/>
              <a:t>ballotting</a:t>
            </a:r>
            <a:r>
              <a:rPr lang="en-US" baseline="0" dirty="0" smtClean="0"/>
              <a:t> closed. How does a restaurant win such a major honor on such a small sample size?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22795-016F-4DCF-A973-F3C0790850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01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Well, that’s the basic theme of my talk today. What are the components</a:t>
            </a:r>
            <a:r>
              <a:rPr lang="en-US" baseline="0" dirty="0" smtClean="0"/>
              <a:t> of The Farm Table?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22795-016F-4DCF-A973-F3C0790850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81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Run through these quick – you’ll have time to expound on each one as you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22795-016F-4DCF-A973-F3C0790850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49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35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4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34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632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6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6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45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25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18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1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02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53EA1-6855-4F79-A245-B293E9535B2C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CA948-BCEE-4CC7-976A-39E9E072A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86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324600" cy="99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Executive Chef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Brent Menke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04800"/>
            <a:ext cx="626844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8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im\AppData\Local\Microsoft\Windows\Temporary Internet Files\Content.Outlook\T11TMRNS\IMG_2637 (3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80565"/>
            <a:ext cx="8101263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1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8735dc59-cd04-42df-8e53-cbdbc36696fd" descr="2B049C6B-DAD3-4F3F-8A38-6629D9436E9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75449"/>
            <a:ext cx="7749540" cy="503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73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9212" y="2362200"/>
            <a:ext cx="75213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The Farm Table Vision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advertising says: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Incredible Food, Uncommon Service,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Stunning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Ambience” </a:t>
            </a:r>
          </a:p>
          <a:p>
            <a:pPr algn="ctr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How do we deliver on that promise?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95836"/>
            <a:ext cx="2669893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5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Respect for our history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A gracious, unpretentious setting 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Crafted foods, beautifully prepared and presented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Food provenance – you know where it came from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People with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 passion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the details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Organic where possible, gluten and peanut free options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Local vendor partnerships – preserve jobs and land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Ethical and sustainable practices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Geothermal energy powers our building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Re-purposed materials from original structure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Innovative use of tableware, drinking vessels, etc.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* A firm commitment to “The Vision”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95836"/>
            <a:ext cx="2669893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1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4800600"/>
            <a:ext cx="3048000" cy="566738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Respect for our history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827712" cy="1109662"/>
          </a:xfrm>
        </p:spPr>
        <p:txBody>
          <a:bodyPr>
            <a:normAutofit fontScale="25000" lnSpcReduction="20000"/>
          </a:bodyPr>
          <a:lstStyle/>
          <a:p>
            <a:r>
              <a:rPr lang="en-US" sz="6400" dirty="0" smtClean="0">
                <a:cs typeface="Times New Roman" pitchFamily="18" charset="0"/>
              </a:rPr>
              <a:t>The “old” part of the Farm Table was originally built in 1800 by the Hale family. It was operated as a dairy farm and expanded over the next 100+ years. We worked very hard to preserve as much of the main </a:t>
            </a:r>
            <a:r>
              <a:rPr lang="en-US" sz="6400" dirty="0" smtClean="0">
                <a:cs typeface="Times New Roman" pitchFamily="18" charset="0"/>
              </a:rPr>
              <a:t>structure’s venerable </a:t>
            </a:r>
            <a:r>
              <a:rPr lang="en-US" sz="6400" dirty="0" smtClean="0">
                <a:cs typeface="Times New Roman" pitchFamily="18" charset="0"/>
              </a:rPr>
              <a:t>look and feel as possible.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1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7344" y="4800600"/>
            <a:ext cx="3828256" cy="566738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gracious, unpretentious setting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over Photo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r="562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09662"/>
          </a:xfrm>
        </p:spPr>
        <p:txBody>
          <a:bodyPr>
            <a:normAutofit/>
          </a:bodyPr>
          <a:lstStyle/>
          <a:p>
            <a:r>
              <a:rPr lang="en-US" sz="1800" dirty="0" smtClean="0">
                <a:cs typeface="Times New Roman" pitchFamily="18" charset="0"/>
              </a:rPr>
              <a:t>The Farm Table’s interior is a welcoming </a:t>
            </a:r>
            <a:r>
              <a:rPr lang="en-US" sz="1800" dirty="0" smtClean="0">
                <a:cs typeface="Times New Roman" pitchFamily="18" charset="0"/>
              </a:rPr>
              <a:t>environment, filled with agricultural antiquities and one of the longest marble bars in New England. It was quarried in </a:t>
            </a:r>
            <a:r>
              <a:rPr lang="en-US" sz="1800" dirty="0">
                <a:cs typeface="Times New Roman" pitchFamily="18" charset="0"/>
              </a:rPr>
              <a:t>V</a:t>
            </a:r>
            <a:r>
              <a:rPr lang="en-US" sz="1800" dirty="0" smtClean="0">
                <a:cs typeface="Times New Roman" pitchFamily="18" charset="0"/>
              </a:rPr>
              <a:t>ermont.</a:t>
            </a:r>
            <a:endParaRPr lang="en-US" sz="1800" dirty="0" smtClean="0"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09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8144" y="4800600"/>
            <a:ext cx="5827712" cy="566738"/>
          </a:xfrm>
        </p:spPr>
        <p:txBody>
          <a:bodyPr>
            <a:noAutofit/>
          </a:bodyPr>
          <a:lstStyle/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Crafted foods, beautifully prepared and presented</a:t>
            </a:r>
          </a:p>
        </p:txBody>
      </p:sp>
      <p:pic>
        <p:nvPicPr>
          <p:cNvPr id="3074" name="Picture 2" descr="http://a2.sphotos.ak.fbcdn.net/hphotos-ak-ash4/397055_10150595211946350_597201349_11387592_1513645707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" r="659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effectLst/>
              </a:rPr>
              <a:t>Our warm pecan crusted goat cheese and beet root salad with citrus vinaigrette and micro greens</a:t>
            </a:r>
            <a:r>
              <a:rPr lang="en-US" sz="1800" dirty="0" smtClean="0">
                <a:effectLst/>
              </a:rPr>
              <a:t>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6706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876800"/>
            <a:ext cx="5638800" cy="685800"/>
          </a:xfrm>
        </p:spPr>
        <p:txBody>
          <a:bodyPr>
            <a:noAutofit/>
          </a:bodyPr>
          <a:lstStyle/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Food provenance – you know where it came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from!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sphotos.xx.fbcdn.net/hphotos-snc7/326654_273881745969043_222549844435567_1004480_1549977544_o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" r="23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562600"/>
            <a:ext cx="6705600" cy="609600"/>
          </a:xfrm>
        </p:spPr>
        <p:txBody>
          <a:bodyPr>
            <a:noAutofit/>
          </a:bodyPr>
          <a:lstStyle/>
          <a:p>
            <a:r>
              <a:rPr lang="en-US" sz="1800" dirty="0" smtClean="0"/>
              <a:t>Our goal is to source foods from a 100-mile circle </a:t>
            </a:r>
            <a:r>
              <a:rPr lang="en-US" sz="1800" dirty="0" smtClean="0"/>
              <a:t>whenever </a:t>
            </a:r>
            <a:r>
              <a:rPr lang="en-US" sz="1800" dirty="0" smtClean="0"/>
              <a:t>possible.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0918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0144" y="4800600"/>
            <a:ext cx="4303712" cy="566738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People with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passion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for the details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sphotos.xx.fbcdn.net/hphotos-ash4/404269_350564744967409_222549844435567_1249241_1175251366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6" b="734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5367338"/>
            <a:ext cx="7010400" cy="957262"/>
          </a:xfrm>
        </p:spPr>
        <p:txBody>
          <a:bodyPr>
            <a:noAutofit/>
          </a:bodyPr>
          <a:lstStyle/>
          <a:p>
            <a:r>
              <a:rPr lang="en-US" sz="1800" dirty="0" smtClean="0"/>
              <a:t>We’ve built  an energetic team of people who possess that most elusive but most treasured quality of all: </a:t>
            </a:r>
            <a:r>
              <a:rPr lang="en-US" sz="1800" dirty="0" smtClean="0"/>
              <a:t> “</a:t>
            </a:r>
            <a:r>
              <a:rPr lang="en-US" sz="1800" dirty="0" smtClean="0"/>
              <a:t>The Service heart.”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2166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648200"/>
            <a:ext cx="6248400" cy="990600"/>
          </a:xfrm>
        </p:spPr>
        <p:txBody>
          <a:bodyPr>
            <a:normAutofit fontScale="90000"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Organic where possible; gluten and peanut free options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6146" name="Picture 2" descr="http://a1.sphotos.ak.fbcdn.net/hphotos-ak-ash3/535238_393069340716949_222549844435567_1360098_1179095539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2" b="2199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62944" y="5367338"/>
            <a:ext cx="5218112" cy="804862"/>
          </a:xfrm>
        </p:spPr>
        <p:txBody>
          <a:bodyPr>
            <a:noAutofit/>
          </a:bodyPr>
          <a:lstStyle/>
          <a:p>
            <a:r>
              <a:rPr lang="en-US" sz="1800" dirty="0" smtClean="0"/>
              <a:t>We seek to offer a widening array of foods for those seeking specific dietary goals, while maintaining high standards for palatability and presentation.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3299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566738"/>
          </a:xfrm>
        </p:spPr>
        <p:txBody>
          <a:bodyPr>
            <a:normAutofit fontScale="90000"/>
          </a:bodyPr>
          <a:lstStyle/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Local vendor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partnerships preserve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jobs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land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4" name="Picture 6" descr="Farmer's Market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The Farm Table sources produce, meats, dairy and more from growers and producers </a:t>
            </a:r>
            <a:r>
              <a:rPr lang="en-US" sz="1800" dirty="0" smtClean="0"/>
              <a:t>rom</a:t>
            </a:r>
            <a:r>
              <a:rPr lang="en-US" sz="1800" dirty="0" smtClean="0"/>
              <a:t> </a:t>
            </a:r>
            <a:r>
              <a:rPr lang="en-US" sz="1800" dirty="0" smtClean="0"/>
              <a:t>Bernardston and the immediate area whenever possible.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7356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4444" y="4800600"/>
            <a:ext cx="4075112" cy="566738"/>
          </a:xfrm>
        </p:spPr>
        <p:txBody>
          <a:bodyPr>
            <a:noAutofit/>
          </a:bodyPr>
          <a:lstStyle/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Ethical and sustainable practices</a:t>
            </a:r>
          </a:p>
        </p:txBody>
      </p:sp>
      <p:pic>
        <p:nvPicPr>
          <p:cNvPr id="8194" name="Picture 2" descr="http://images1.fanpop.com/images/photos/1400000/Free-Range-Chickens-chicken-1413641-440-33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All o</a:t>
            </a:r>
            <a:r>
              <a:rPr lang="en-US" sz="1800" dirty="0" smtClean="0"/>
              <a:t>ur </a:t>
            </a:r>
            <a:r>
              <a:rPr lang="en-US" sz="1800" dirty="0" smtClean="0"/>
              <a:t>partners must adhere to practices that respect both the Earth and the food.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7350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9644" y="4800600"/>
            <a:ext cx="4684712" cy="566738"/>
          </a:xfrm>
        </p:spPr>
        <p:txBody>
          <a:bodyPr>
            <a:noAutofit/>
          </a:bodyPr>
          <a:lstStyle/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Geothermal energy powers our building</a:t>
            </a:r>
          </a:p>
        </p:txBody>
      </p:sp>
      <p:pic>
        <p:nvPicPr>
          <p:cNvPr id="9234" name="Picture 18" descr="https://encrypted-tbn0.google.com/images?q=tbn:ANd9GcRTgIucfONlXzlfTJJeSkswB5je9FYoEUdrWLpGsXdOl-Gd4z0jHA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r="6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Consistent 55-degree water below the building provides heat in winter, cooling in summer, and is only part of our </a:t>
            </a:r>
            <a:r>
              <a:rPr lang="en-US" sz="1800" dirty="0" smtClean="0"/>
              <a:t>portfolio of </a:t>
            </a:r>
            <a:r>
              <a:rPr lang="en-US" sz="1800" dirty="0" smtClean="0"/>
              <a:t>“Green</a:t>
            </a:r>
            <a:r>
              <a:rPr lang="en-US" sz="1800" dirty="0" smtClean="0"/>
              <a:t>” practices.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1336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Re-purposed materials from original structure</a:t>
            </a:r>
          </a:p>
        </p:txBody>
      </p:sp>
      <p:pic>
        <p:nvPicPr>
          <p:cNvPr id="10242" name="Picture 2" descr="http://sphotos.xx.fbcdn.net/hphotos-ash4/380015_299560886734462_222549844435567_1100848_2147052111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599112" cy="1109662"/>
          </a:xfrm>
        </p:spPr>
        <p:txBody>
          <a:bodyPr>
            <a:noAutofit/>
          </a:bodyPr>
          <a:lstStyle/>
          <a:p>
            <a:r>
              <a:rPr lang="en-US" sz="1800" dirty="0" smtClean="0"/>
              <a:t>Wherever possible, we salvaged materials  from the original building and dairy barn on-site. Floor boards, beams, windows and even gravel were re-used in construction of The Farm Table.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3147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800600"/>
            <a:ext cx="5638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Innovative use of tableware, drinking vessels, etc.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11266" name="Picture 2" descr="http://sphotos.xx.fbcdn.net/hphotos-ash4/380542_10150510290994354_705139353_8450444_1723314191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1" b="2203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181600"/>
            <a:ext cx="5486400" cy="804862"/>
          </a:xfrm>
        </p:spPr>
        <p:txBody>
          <a:bodyPr>
            <a:noAutofit/>
          </a:bodyPr>
          <a:lstStyle/>
          <a:p>
            <a:r>
              <a:rPr lang="en-US" sz="1800" dirty="0" smtClean="0"/>
              <a:t>Our tableware is recycled from venerable estates and grand hotels, and many of our drink ware items are the same vessels used for Kringle Candles.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7014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0744" y="4800600"/>
            <a:ext cx="2322512" cy="566738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vision thing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a3.sphotos.ak.fbcdn.net/hphotos-ak-ash4/320533_288385097852041_222549844435567_1060612_1710879081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" b="69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81062"/>
          </a:xfrm>
        </p:spPr>
        <p:txBody>
          <a:bodyPr>
            <a:noAutofit/>
          </a:bodyPr>
          <a:lstStyle/>
          <a:p>
            <a:r>
              <a:rPr lang="en-US" sz="1800" dirty="0" smtClean="0"/>
              <a:t>The Kittredge family believes that a quality experience, at the end of the day, is the only type of experience people want to have.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8481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5944" y="4800600"/>
            <a:ext cx="2932112" cy="566738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Our ever-present goal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6400" y="5410200"/>
            <a:ext cx="5638800" cy="804862"/>
          </a:xfrm>
        </p:spPr>
        <p:txBody>
          <a:bodyPr>
            <a:normAutofit fontScale="85000" lnSpcReduction="10000"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“To nourish the body, educate the mind, and entertain the spirit” 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–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Executive Chef Brent Menke</a:t>
            </a:r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5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324600" cy="99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Executive Chef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Brent Menke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04800"/>
            <a:ext cx="626844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</TotalTime>
  <Words>612</Words>
  <Application>Microsoft Office PowerPoint</Application>
  <PresentationFormat>On-screen Show (4:3)</PresentationFormat>
  <Paragraphs>49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      * Respect for our history * A gracious, unpretentious setting  * Crafted foods, beautifully prepared and presented * Food provenance – you know where it came from * People with a passion for the details * Organic where possible, gluten and peanut free options * Local vendor partnerships – preserve jobs and land * Ethical and sustainable practices * Geothermal energy powers our building * Re-purposed materials from original structure * Innovative use of tableware, drinking vessels, etc. * A firm commitment to “The Vision” </vt:lpstr>
      <vt:lpstr>Respect for our history</vt:lpstr>
      <vt:lpstr>A gracious, unpretentious setting</vt:lpstr>
      <vt:lpstr>Crafted foods, beautifully prepared and presented</vt:lpstr>
      <vt:lpstr>Food provenance – you know where it came from!</vt:lpstr>
      <vt:lpstr>People with a passion for the details</vt:lpstr>
      <vt:lpstr>Organic where possible; gluten and peanut free options </vt:lpstr>
      <vt:lpstr>Local vendor partnerships preserve jobs and the land</vt:lpstr>
      <vt:lpstr>Ethical and sustainable practices</vt:lpstr>
      <vt:lpstr>Geothermal energy powers our building</vt:lpstr>
      <vt:lpstr>Re-purposed materials from original structure</vt:lpstr>
      <vt:lpstr>   Innovative use of tableware, drinking vessels, etc. </vt:lpstr>
      <vt:lpstr>The vision thing</vt:lpstr>
      <vt:lpstr>Our ever-present goal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Farm Table at Kringle Candle</dc:title>
  <dc:creator>Tim</dc:creator>
  <cp:lastModifiedBy>Tim</cp:lastModifiedBy>
  <cp:revision>26</cp:revision>
  <dcterms:created xsi:type="dcterms:W3CDTF">2012-05-01T13:04:37Z</dcterms:created>
  <dcterms:modified xsi:type="dcterms:W3CDTF">2015-04-23T18:48:34Z</dcterms:modified>
</cp:coreProperties>
</file>